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43" r:id="rId2"/>
    <p:sldId id="344" r:id="rId3"/>
    <p:sldId id="345" r:id="rId4"/>
    <p:sldId id="355" r:id="rId5"/>
    <p:sldId id="356" r:id="rId6"/>
    <p:sldId id="346" r:id="rId7"/>
    <p:sldId id="348" r:id="rId8"/>
    <p:sldId id="349" r:id="rId9"/>
    <p:sldId id="350" r:id="rId10"/>
    <p:sldId id="351" r:id="rId11"/>
    <p:sldId id="352" r:id="rId12"/>
    <p:sldId id="347" r:id="rId13"/>
    <p:sldId id="353" r:id="rId14"/>
    <p:sldId id="354" r:id="rId15"/>
    <p:sldId id="357" r:id="rId16"/>
    <p:sldId id="358" r:id="rId17"/>
    <p:sldId id="359" r:id="rId18"/>
    <p:sldId id="360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61" r:id="rId28"/>
    <p:sldId id="362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2" r:id="rId42"/>
    <p:sldId id="393" r:id="rId43"/>
    <p:sldId id="390" r:id="rId44"/>
    <p:sldId id="391" r:id="rId45"/>
    <p:sldId id="363" r:id="rId46"/>
    <p:sldId id="394" r:id="rId47"/>
    <p:sldId id="395" r:id="rId48"/>
    <p:sldId id="396" r:id="rId49"/>
    <p:sldId id="397" r:id="rId50"/>
    <p:sldId id="399" r:id="rId51"/>
    <p:sldId id="398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A33C3D"/>
    <a:srgbClr val="6A2D36"/>
    <a:srgbClr val="A34F1B"/>
    <a:srgbClr val="41789C"/>
    <a:srgbClr val="437A9F"/>
    <a:srgbClr val="791F23"/>
    <a:srgbClr val="8D3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9AA6B-F657-449E-BABE-75F591850B55}" v="63" dt="2021-11-09T18:34:14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93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1089AA6B-F657-449E-BABE-75F591850B55}"/>
    <pc:docChg chg="modSld">
      <pc:chgData name="Xun Gong" userId="0ff8c509-1087-48ec-bf60-e4c00b098044" providerId="ADAL" clId="{1089AA6B-F657-449E-BABE-75F591850B55}" dt="2021-11-09T18:34:21.809" v="69" actId="1076"/>
      <pc:docMkLst>
        <pc:docMk/>
      </pc:docMkLst>
      <pc:sldChg chg="modSp mod">
        <pc:chgData name="Xun Gong" userId="0ff8c509-1087-48ec-bf60-e4c00b098044" providerId="ADAL" clId="{1089AA6B-F657-449E-BABE-75F591850B55}" dt="2021-11-09T18:30:18.492" v="0" actId="20577"/>
        <pc:sldMkLst>
          <pc:docMk/>
          <pc:sldMk cId="0" sldId="343"/>
        </pc:sldMkLst>
        <pc:spChg chg="mod">
          <ac:chgData name="Xun Gong" userId="0ff8c509-1087-48ec-bf60-e4c00b098044" providerId="ADAL" clId="{1089AA6B-F657-449E-BABE-75F591850B55}" dt="2021-11-09T18:30:18.492" v="0" actId="20577"/>
          <ac:spMkLst>
            <pc:docMk/>
            <pc:sldMk cId="0" sldId="343"/>
            <ac:spMk id="4099" creationId="{00000000-0000-0000-0000-000000000000}"/>
          </ac:spMkLst>
        </pc:spChg>
      </pc:sldChg>
      <pc:sldChg chg="modSp mod">
        <pc:chgData name="Xun Gong" userId="0ff8c509-1087-48ec-bf60-e4c00b098044" providerId="ADAL" clId="{1089AA6B-F657-449E-BABE-75F591850B55}" dt="2021-11-09T18:32:53.792" v="35" actId="1076"/>
        <pc:sldMkLst>
          <pc:docMk/>
          <pc:sldMk cId="0" sldId="349"/>
        </pc:sldMkLst>
        <pc:spChg chg="mod">
          <ac:chgData name="Xun Gong" userId="0ff8c509-1087-48ec-bf60-e4c00b098044" providerId="ADAL" clId="{1089AA6B-F657-449E-BABE-75F591850B55}" dt="2021-11-09T18:31:12.756" v="11"/>
          <ac:spMkLst>
            <pc:docMk/>
            <pc:sldMk cId="0" sldId="349"/>
            <ac:spMk id="2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2:28.714" v="28" actId="1076"/>
          <ac:spMkLst>
            <pc:docMk/>
            <pc:sldMk cId="0" sldId="349"/>
            <ac:spMk id="9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2:45.899" v="34" actId="20577"/>
          <ac:spMkLst>
            <pc:docMk/>
            <pc:sldMk cId="0" sldId="349"/>
            <ac:spMk id="11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2:53.792" v="35" actId="1076"/>
          <ac:spMkLst>
            <pc:docMk/>
            <pc:sldMk cId="0" sldId="349"/>
            <ac:spMk id="13" creationId="{00000000-0000-0000-0000-000000000000}"/>
          </ac:spMkLst>
        </pc:spChg>
      </pc:sldChg>
      <pc:sldChg chg="modSp mod">
        <pc:chgData name="Xun Gong" userId="0ff8c509-1087-48ec-bf60-e4c00b098044" providerId="ADAL" clId="{1089AA6B-F657-449E-BABE-75F591850B55}" dt="2021-11-09T18:34:21.809" v="69" actId="1076"/>
        <pc:sldMkLst>
          <pc:docMk/>
          <pc:sldMk cId="0" sldId="351"/>
        </pc:sldMkLst>
        <pc:spChg chg="mod">
          <ac:chgData name="Xun Gong" userId="0ff8c509-1087-48ec-bf60-e4c00b098044" providerId="ADAL" clId="{1089AA6B-F657-449E-BABE-75F591850B55}" dt="2021-11-09T18:33:27.117" v="40"/>
          <ac:spMkLst>
            <pc:docMk/>
            <pc:sldMk cId="0" sldId="351"/>
            <ac:spMk id="7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4:02.692" v="60" actId="20577"/>
          <ac:spMkLst>
            <pc:docMk/>
            <pc:sldMk cId="0" sldId="351"/>
            <ac:spMk id="8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4:14.915" v="68"/>
          <ac:spMkLst>
            <pc:docMk/>
            <pc:sldMk cId="0" sldId="351"/>
            <ac:spMk id="9" creationId="{00000000-0000-0000-0000-000000000000}"/>
          </ac:spMkLst>
        </pc:spChg>
        <pc:spChg chg="mod">
          <ac:chgData name="Xun Gong" userId="0ff8c509-1087-48ec-bf60-e4c00b098044" providerId="ADAL" clId="{1089AA6B-F657-449E-BABE-75F591850B55}" dt="2021-11-09T18:34:21.809" v="69" actId="1076"/>
          <ac:spMkLst>
            <pc:docMk/>
            <pc:sldMk cId="0" sldId="351"/>
            <ac:spMk id="10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B7F42CF-06CB-409E-A688-3423E49EB4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29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650D7E2-6A48-4848-AB3B-1639242104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0671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03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15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0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7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69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50D7E2-6A48-4848-AB3B-1639242104D6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7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175" y="0"/>
            <a:ext cx="91408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Line 53"/>
          <p:cNvSpPr>
            <a:spLocks noChangeShapeType="1"/>
          </p:cNvSpPr>
          <p:nvPr/>
        </p:nvSpPr>
        <p:spPr bwMode="auto">
          <a:xfrm>
            <a:off x="3175" y="6248400"/>
            <a:ext cx="91408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47"/>
          <p:cNvSpPr txBox="1">
            <a:spLocks noChangeArrowheads="1"/>
          </p:cNvSpPr>
          <p:nvPr userDrawn="1"/>
        </p:nvSpPr>
        <p:spPr bwMode="auto">
          <a:xfrm>
            <a:off x="0" y="0"/>
            <a:ext cx="6096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1000" b="1" i="1" dirty="0">
                <a:solidFill>
                  <a:srgbClr val="000000"/>
                </a:solidFill>
                <a:cs typeface="Arial" charset="0"/>
              </a:rPr>
              <a:t>Xun Gong, University of Central Florida, EEL4436C/5437C – Microwave Engineering</a:t>
            </a:r>
            <a:endParaRPr lang="en-US" sz="10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886200" y="6400800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/>
              <a:t>Page </a:t>
            </a:r>
            <a:fld id="{4E8FB13B-6FA2-4E55-8D1A-74F2ED94876C}" type="slidenum">
              <a:rPr lang="en-US" altLang="en-US" sz="1400" smtClean="0"/>
              <a:pPr eaLnBrk="1" hangingPunct="1">
                <a:defRPr/>
              </a:pPr>
              <a:t>‹#›</a:t>
            </a:fld>
            <a:endParaRPr lang="en-US" alt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33C3D"/>
        </a:buClr>
        <a:buFont typeface="Times" panose="02020603050405020304" pitchFamily="18" charset="0"/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C6947"/>
        </a:buClr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A33C3D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2C6947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A33C3D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4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emf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5.png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4099" name="TextBox 6"/>
          <p:cNvSpPr txBox="1">
            <a:spLocks noChangeArrowheads="1"/>
          </p:cNvSpPr>
          <p:nvPr/>
        </p:nvSpPr>
        <p:spPr bwMode="auto">
          <a:xfrm>
            <a:off x="1066800" y="1295400"/>
            <a:ext cx="71628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Impedance and Admittance Networks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The Transmission (ABCD) Matrix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The Scattering [S] matrix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Reciprocal Networks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Lossless Networks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Shift in Reference Plane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1-Port Networks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2-Port </a:t>
            </a:r>
            <a:r>
              <a:rPr lang="en-US" altLang="en-US" dirty="0" smtClean="0"/>
              <a:t>Networks</a:t>
            </a: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3-Port Networks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4-Port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175"/>
            <a:ext cx="61722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2057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62600" y="1960828"/>
                <a:ext cx="3124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=(1+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960828"/>
                <a:ext cx="3124200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5000" y="2514600"/>
                <a:ext cx="3124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514600"/>
                <a:ext cx="3124200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34000" y="3124200"/>
                <a:ext cx="3124200" cy="6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600">
                          <a:latin typeface="Cambria Math"/>
                        </a:rPr>
                        <m:t>(1+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4200"/>
                <a:ext cx="3124200" cy="6064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0" y="4557268"/>
                <a:ext cx="3124200" cy="11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r>
                            <a:rPr lang="en-US" sz="1600" i="1">
                              <a:latin typeface="Cambria Math"/>
                            </a:rPr>
                            <m:t>𝑗𝑋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𝑗𝑋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r>
                            <a:rPr lang="en-US" sz="1600" i="1">
                              <a:latin typeface="Cambria Math"/>
                            </a:rPr>
                            <m:t>𝑗𝑋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557268"/>
                <a:ext cx="3124200" cy="11514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02200" y="3816513"/>
                <a:ext cx="3810000" cy="59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𝑗𝑋</m:t>
                          </m:r>
                        </m:den>
                      </m:f>
                      <m:r>
                        <m:rPr>
                          <m:nor/>
                        </m:rPr>
                        <a:rPr lang="en-US" sz="1600" dirty="0"/>
                        <m:t>(</m:t>
                      </m:r>
                      <m:r>
                        <m:rPr>
                          <m:nor/>
                        </m:rPr>
                        <a:rPr lang="en-US" sz="1600" dirty="0"/>
                        <m:t>Voltage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m:rPr>
                          <m:nor/>
                        </m:rPr>
                        <a:rPr lang="en-US" sz="1600" dirty="0"/>
                        <m:t>Division</m:t>
                      </m:r>
                      <m:r>
                        <m:rPr>
                          <m:nor/>
                        </m:rPr>
                        <a:rPr lang="en-US" sz="1600" dirty="0"/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816513"/>
                <a:ext cx="3810000" cy="59657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6149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3434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41" name="Object 3"/>
          <p:cNvGraphicFramePr>
            <a:graphicFrameLocks noChangeAspect="1"/>
          </p:cNvGraphicFramePr>
          <p:nvPr/>
        </p:nvGraphicFramePr>
        <p:xfrm>
          <a:off x="5867400" y="4343400"/>
          <a:ext cx="15922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965200" imgH="508000" progId="Equation.3">
                  <p:embed/>
                </p:oleObj>
              </mc:Choice>
              <mc:Fallback>
                <p:oleObj name="Equation" r:id="rId5" imgW="965200" imgH="508000" progId="Equation.3">
                  <p:embed/>
                  <p:pic>
                    <p:nvPicPr>
                      <p:cNvPr id="1434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343400"/>
                        <a:ext cx="1592263" cy="8382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Box 9"/>
          <p:cNvSpPr txBox="1">
            <a:spLocks noChangeArrowheads="1"/>
          </p:cNvSpPr>
          <p:nvPr/>
        </p:nvSpPr>
        <p:spPr bwMode="auto">
          <a:xfrm>
            <a:off x="7467600" y="43434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Generalized Scattering Matrix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33575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14400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90600"/>
            <a:ext cx="37988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24384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343400" y="32004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</a:p>
        </p:txBody>
      </p:sp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67200"/>
            <a:ext cx="2819400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191000"/>
            <a:ext cx="3157537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3240088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Generalized Scattering Matrix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1752600"/>
            <a:ext cx="39306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0"/>
            <a:ext cx="28829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038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57800"/>
            <a:ext cx="3429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Generalized Scattering Matrix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52149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370522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37719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71800"/>
            <a:ext cx="4181475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415" name="Object 6"/>
          <p:cNvGraphicFramePr>
            <a:graphicFrameLocks noChangeAspect="1"/>
          </p:cNvGraphicFramePr>
          <p:nvPr/>
        </p:nvGraphicFramePr>
        <p:xfrm>
          <a:off x="7315200" y="5105400"/>
          <a:ext cx="15922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965200" imgH="508000" progId="Equation.3">
                  <p:embed/>
                </p:oleObj>
              </mc:Choice>
              <mc:Fallback>
                <p:oleObj name="Equation" r:id="rId7" imgW="965200" imgH="508000" progId="Equation.3">
                  <p:embed/>
                  <p:pic>
                    <p:nvPicPr>
                      <p:cNvPr id="174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105400"/>
                        <a:ext cx="1592263" cy="838200"/>
                      </a:xfrm>
                      <a:prstGeom prst="rect">
                        <a:avLst/>
                      </a:prstGeom>
                      <a:solidFill>
                        <a:srgbClr val="3399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Reciprocal Networks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044856"/>
              </p:ext>
            </p:extLst>
          </p:nvPr>
        </p:nvGraphicFramePr>
        <p:xfrm>
          <a:off x="4114800" y="2209800"/>
          <a:ext cx="1006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609480" imgH="228600" progId="Equation.3">
                  <p:embed/>
                </p:oleObj>
              </mc:Choice>
              <mc:Fallback>
                <p:oleObj name="Equation" r:id="rId3" imgW="609480" imgH="228600" progId="Equation.3">
                  <p:embed/>
                  <p:pic>
                    <p:nvPicPr>
                      <p:cNvPr id="18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09800"/>
                        <a:ext cx="1006475" cy="377825"/>
                      </a:xfrm>
                      <a:prstGeom prst="rect">
                        <a:avLst/>
                      </a:prstGeom>
                      <a:solidFill>
                        <a:srgbClr val="3399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1219200" y="1219200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the system is linear and made entirely of reciprocal material (resistors, capacitors, inductors), the network is reciprocal.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Lossless Networks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4945063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2400"/>
            <a:ext cx="3630613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Shift in Reference Plane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4446588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24765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38400"/>
            <a:ext cx="45418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r="9354"/>
          <a:stretch>
            <a:fillRect/>
          </a:stretch>
        </p:blipFill>
        <p:spPr bwMode="auto">
          <a:xfrm>
            <a:off x="6096000" y="4038600"/>
            <a:ext cx="27241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Shift in Reference Plane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4446588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0"/>
          <a:stretch>
            <a:fillRect/>
          </a:stretch>
        </p:blipFill>
        <p:spPr bwMode="auto">
          <a:xfrm>
            <a:off x="4191000" y="1143000"/>
            <a:ext cx="48006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95600"/>
            <a:ext cx="49911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45243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/>
          <a:stretch>
            <a:fillRect/>
          </a:stretch>
        </p:blipFill>
        <p:spPr bwMode="auto">
          <a:xfrm>
            <a:off x="5384800" y="4648200"/>
            <a:ext cx="30353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1-Port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987932" cy="50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Impedance Network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5005388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0036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838200" y="48768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reciprocal networks, Z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= Z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lossless networks: Re{Z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} = 0</a:t>
            </a:r>
          </a:p>
        </p:txBody>
      </p:sp>
      <p:pic>
        <p:nvPicPr>
          <p:cNvPr id="51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2971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0"/>
            <a:ext cx="1409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2-Port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149319" y="1066800"/>
            <a:ext cx="6848536" cy="2910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2400"/>
            <a:ext cx="6649057" cy="22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2-Port Networks - Isolator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84" y="1087395"/>
            <a:ext cx="6848806" cy="149750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584904"/>
            <a:ext cx="3110728" cy="352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962400"/>
            <a:ext cx="3886200" cy="222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 descr="Fig.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-6781800"/>
            <a:ext cx="1397962" cy="14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49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2-Port Networks - Attenuator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24663"/>
            <a:ext cx="4920655" cy="2175737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0610" y="26289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038600"/>
            <a:ext cx="4495800" cy="201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657600"/>
            <a:ext cx="271547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 descr="https://upload.wikimedia.org/wikipedia/commons/9/99/Pi_type_unbalanced_attenuator_circui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27" y="2191142"/>
            <a:ext cx="2735359" cy="16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upload.wikimedia.org/wikipedia/commons/a/a0/T_type_unbalanced_attenuator_circui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10" y="2191142"/>
            <a:ext cx="2730263" cy="16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upload.wikimedia.org/wikipedia/commons/5/57/RF_attenuator_20db_coaxdyn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20" y="1034960"/>
            <a:ext cx="2209800" cy="153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41667" y="2116951"/>
            <a:ext cx="1233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CC66"/>
                </a:solidFill>
              </a:rPr>
              <a:t>100W</a:t>
            </a:r>
          </a:p>
        </p:txBody>
      </p:sp>
    </p:spTree>
    <p:extLst>
      <p:ext uri="{BB962C8B-B14F-4D97-AF65-F5344CB8AC3E}">
        <p14:creationId xmlns:p14="http://schemas.microsoft.com/office/powerpoint/2010/main" val="429344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2-Port Networks – Phase Shifter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505200"/>
            <a:ext cx="3505200" cy="270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371600"/>
            <a:ext cx="3581400" cy="250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3886200"/>
            <a:ext cx="3581400" cy="224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295400"/>
            <a:ext cx="50462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6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3000"/>
            <a:ext cx="641837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2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95400"/>
            <a:ext cx="760023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- Circulator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8247211" cy="313639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962400"/>
            <a:ext cx="242375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6151" y="4468881"/>
            <a:ext cx="276713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4419600"/>
            <a:ext cx="3429000" cy="17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 descr="Fig.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62209"/>
            <a:ext cx="2850433" cy="287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8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- T Junction</a:t>
            </a:r>
          </a:p>
        </p:txBody>
      </p:sp>
      <p:pic>
        <p:nvPicPr>
          <p:cNvPr id="22531" name="Picture 2" descr="http://edocs.soco.agilent.com/download/attachments/12651954/ccdist-03-47-159.gif?version=1&amp;modificationDate=1181274444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2216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2" name="Object 3"/>
          <p:cNvGraphicFramePr>
            <a:graphicFrameLocks noChangeAspect="1"/>
          </p:cNvGraphicFramePr>
          <p:nvPr/>
        </p:nvGraphicFramePr>
        <p:xfrm>
          <a:off x="533400" y="2819400"/>
          <a:ext cx="18288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4" imgW="1397000" imgH="1143000" progId="Equation.3">
                  <p:embed/>
                </p:oleObj>
              </mc:Choice>
              <mc:Fallback>
                <p:oleObj name="Equation" r:id="rId4" imgW="1397000" imgH="1143000" progId="Equation.3">
                  <p:embed/>
                  <p:pic>
                    <p:nvPicPr>
                      <p:cNvPr id="225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8288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19200"/>
            <a:ext cx="50323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4191000"/>
            <a:ext cx="49180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 Port Networks – T Junction</a:t>
            </a:r>
          </a:p>
        </p:txBody>
      </p:sp>
      <p:pic>
        <p:nvPicPr>
          <p:cNvPr id="23555" name="Picture 2" descr="http://edocs.soco.agilent.com/download/attachments/12651954/ccdist-03-47-159.gif?version=1&amp;modificationDate=1181274444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2216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6" name="Object 2"/>
          <p:cNvGraphicFramePr>
            <a:graphicFrameLocks noChangeAspect="1"/>
          </p:cNvGraphicFramePr>
          <p:nvPr/>
        </p:nvGraphicFramePr>
        <p:xfrm>
          <a:off x="533400" y="2819400"/>
          <a:ext cx="18288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4" imgW="1397000" imgH="1143000" progId="Equation.3">
                  <p:embed/>
                </p:oleObj>
              </mc:Choice>
              <mc:Fallback>
                <p:oleObj name="Equation" r:id="rId4" imgW="1397000" imgH="1143000" progId="Equation.3">
                  <p:embed/>
                  <p:pic>
                    <p:nvPicPr>
                      <p:cNvPr id="235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8288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1143000"/>
            <a:ext cx="56102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- T Junction with Loss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72807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Admittance Network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5005388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6"/>
          <p:cNvSpPr txBox="1">
            <a:spLocks noChangeArrowheads="1"/>
          </p:cNvSpPr>
          <p:nvPr/>
        </p:nvSpPr>
        <p:spPr bwMode="auto">
          <a:xfrm>
            <a:off x="838200" y="48768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reciprocal networks, Y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= Y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lossless networks: Re{Y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} = 0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0"/>
            <a:ext cx="1409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82111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27432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105400"/>
            <a:ext cx="17430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452" y="1066800"/>
            <a:ext cx="3352800" cy="244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250092"/>
            <a:ext cx="2667000" cy="200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1452224"/>
            <a:ext cx="23336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7048" y="3864381"/>
            <a:ext cx="4408714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97" y="3947789"/>
            <a:ext cx="474635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061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31746" name="Picture 2" descr="Wilkinson power split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05814"/>
            <a:ext cx="3171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876300"/>
            <a:ext cx="28180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43200" y="3410465"/>
                <a:ext cx="3330142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410465"/>
                <a:ext cx="3330142" cy="117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999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77" y="1447800"/>
            <a:ext cx="84965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9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8" y="990600"/>
            <a:ext cx="7200001" cy="237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48" y="3429000"/>
            <a:ext cx="6805551" cy="27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84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6114754" cy="2423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81400"/>
            <a:ext cx="6096000" cy="25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1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7300466" cy="3886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 circuit:</a:t>
            </a:r>
          </a:p>
        </p:txBody>
      </p:sp>
    </p:spTree>
    <p:extLst>
      <p:ext uri="{BB962C8B-B14F-4D97-AF65-F5344CB8AC3E}">
        <p14:creationId xmlns:p14="http://schemas.microsoft.com/office/powerpoint/2010/main" val="323597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4741"/>
            <a:ext cx="6630699" cy="190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0"/>
            <a:ext cx="2679070" cy="1976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057400" y="2974241"/>
            <a:ext cx="685800" cy="835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95800" y="3810000"/>
                <a:ext cx="2788584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810000"/>
                <a:ext cx="2788584" cy="754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95800" y="4812666"/>
                <a:ext cx="33496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812666"/>
                <a:ext cx="3349635" cy="754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640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6530233" cy="273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590" y="3834257"/>
            <a:ext cx="6248400" cy="24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99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 circuit: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4665"/>
            <a:ext cx="5960931" cy="208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04" y="3886200"/>
            <a:ext cx="6563722" cy="1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6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7400" y="2974241"/>
            <a:ext cx="685800" cy="835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95800" y="3810000"/>
                <a:ext cx="2857384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810000"/>
                <a:ext cx="2857384" cy="754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95800" y="4812666"/>
                <a:ext cx="2779222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812666"/>
                <a:ext cx="2779222" cy="754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71" y="1066800"/>
            <a:ext cx="6295815" cy="180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08441"/>
            <a:ext cx="2478140" cy="21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ABCD Matrix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5588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24352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48006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05200"/>
            <a:ext cx="5384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3276600"/>
                <a:ext cx="1427570" cy="760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276600"/>
                <a:ext cx="1427570" cy="760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71" y="1066800"/>
            <a:ext cx="6295815" cy="1809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6600" y="3056699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this answer is not as easy as you might think. But it is rewarding!</a:t>
            </a:r>
          </a:p>
        </p:txBody>
      </p:sp>
    </p:spTree>
    <p:extLst>
      <p:ext uri="{BB962C8B-B14F-4D97-AF65-F5344CB8AC3E}">
        <p14:creationId xmlns:p14="http://schemas.microsoft.com/office/powerpoint/2010/main" val="1045425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0281" y="3899694"/>
                <a:ext cx="4549771" cy="760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81" y="3899694"/>
                <a:ext cx="4549771" cy="760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43000"/>
            <a:ext cx="6805551" cy="2760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4400" y="4736676"/>
                <a:ext cx="3762377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736676"/>
                <a:ext cx="3762377" cy="689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0281" y="5502164"/>
                <a:ext cx="3762377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81" y="5502164"/>
                <a:ext cx="3762377" cy="689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6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599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3-Port Networks – Wilkinson Power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32505" y="1879247"/>
                <a:ext cx="1693219" cy="760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05" y="1879247"/>
                <a:ext cx="1693219" cy="760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0600" y="1143253"/>
                <a:ext cx="115288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43253"/>
                <a:ext cx="1152880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1303104"/>
                <a:ext cx="1040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303104"/>
                <a:ext cx="1040670" cy="369332"/>
              </a:xfrm>
              <a:prstGeom prst="rect">
                <a:avLst/>
              </a:prstGeom>
              <a:blipFill>
                <a:blip r:embed="rId4"/>
                <a:stretch>
                  <a:fillRect l="-5263" r="-526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257800" y="1303104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in</a:t>
            </a:r>
            <a:r>
              <a:rPr lang="en-US" dirty="0"/>
              <a:t> at Port 2 is equal to Z</a:t>
            </a:r>
            <a:r>
              <a:rPr lang="en-US" baseline="-25000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0600" y="2097030"/>
                <a:ext cx="1040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97030"/>
                <a:ext cx="1040670" cy="369332"/>
              </a:xfrm>
              <a:prstGeom prst="rect">
                <a:avLst/>
              </a:prstGeom>
              <a:blipFill>
                <a:blip r:embed="rId5"/>
                <a:stretch>
                  <a:fillRect l="-5882" r="-5882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562600" y="2029168"/>
            <a:ext cx="2743200" cy="46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1 is matched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92659" y="2810156"/>
                <a:ext cx="1040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59" y="2810156"/>
                <a:ext cx="1040670" cy="369332"/>
              </a:xfrm>
              <a:prstGeom prst="rect">
                <a:avLst/>
              </a:prstGeom>
              <a:blipFill>
                <a:blip r:embed="rId6"/>
                <a:stretch>
                  <a:fillRect l="-5848" r="-5263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562600" y="2764478"/>
            <a:ext cx="2743200" cy="46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3 is matched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62400" y="2869241"/>
                <a:ext cx="1040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869241"/>
                <a:ext cx="1040670" cy="369332"/>
              </a:xfrm>
              <a:prstGeom prst="rect">
                <a:avLst/>
              </a:prstGeom>
              <a:blipFill>
                <a:blip r:embed="rId7"/>
                <a:stretch>
                  <a:fillRect l="-5263" r="-526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38400" y="4114800"/>
                <a:ext cx="3330142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114800"/>
                <a:ext cx="3330142" cy="1173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35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39830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0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85088"/>
            <a:ext cx="6051156" cy="3867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4067" y="297180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51816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Such a device is called ideal directional coupler</a:t>
            </a:r>
          </a:p>
        </p:txBody>
      </p:sp>
    </p:spTree>
    <p:extLst>
      <p:ext uri="{BB962C8B-B14F-4D97-AF65-F5344CB8AC3E}">
        <p14:creationId xmlns:p14="http://schemas.microsoft.com/office/powerpoint/2010/main" val="203521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- Cross Junction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22479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3886200" y="1447800"/>
          <a:ext cx="2344738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4" imgW="1790700" imgH="1498600" progId="Equation.3">
                  <p:embed/>
                </p:oleObj>
              </mc:Choice>
              <mc:Fallback>
                <p:oleObj name="Equation" r:id="rId4" imgW="1790700" imgH="1498600" progId="Equation.3">
                  <p:embed/>
                  <p:pic>
                    <p:nvPicPr>
                      <p:cNvPr id="245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47800"/>
                        <a:ext cx="2344738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Branch Line Coupler</a:t>
            </a:r>
          </a:p>
        </p:txBody>
      </p:sp>
      <p:pic>
        <p:nvPicPr>
          <p:cNvPr id="43010" name="Picture 2" descr="https://rickettslab.org/wp-content/uploads/2016/01/word-image-8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5" b="29739"/>
          <a:stretch/>
        </p:blipFill>
        <p:spPr bwMode="auto">
          <a:xfrm>
            <a:off x="152400" y="1219200"/>
            <a:ext cx="498686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s://rickettslab.org/wp-content/uploads/2016/01/word-image-87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430" r="26927" b="32014"/>
          <a:stretch/>
        </p:blipFill>
        <p:spPr bwMode="auto">
          <a:xfrm>
            <a:off x="5029200" y="1145059"/>
            <a:ext cx="392125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https://rickettslab.org/wp-content/uploads/2016/01/word-image-89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" t="11320" r="26927" b="47569"/>
          <a:stretch/>
        </p:blipFill>
        <p:spPr bwMode="auto">
          <a:xfrm>
            <a:off x="4724400" y="3507259"/>
            <a:ext cx="432486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rickettslab.org/wp-content/uploads/2016/01/word-image-92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53542" r="16370" b="15347"/>
          <a:stretch/>
        </p:blipFill>
        <p:spPr bwMode="auto">
          <a:xfrm>
            <a:off x="304800" y="3237470"/>
            <a:ext cx="4267200" cy="15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2000" y="5105400"/>
                <a:ext cx="2162323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105400"/>
                <a:ext cx="2162323" cy="76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124200" y="507138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for even mode</a:t>
            </a:r>
          </a:p>
          <a:p>
            <a:r>
              <a:rPr lang="en-US" dirty="0"/>
              <a:t>+ for odd mode</a:t>
            </a:r>
          </a:p>
        </p:txBody>
      </p:sp>
    </p:spTree>
    <p:extLst>
      <p:ext uri="{BB962C8B-B14F-4D97-AF65-F5344CB8AC3E}">
        <p14:creationId xmlns:p14="http://schemas.microsoft.com/office/powerpoint/2010/main" val="2881285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Branch Line Coupler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1766768"/>
                <a:ext cx="339766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766768"/>
                <a:ext cx="3397660" cy="7000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620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mode: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14800" y="1766768"/>
                <a:ext cx="481292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66768"/>
                <a:ext cx="4812921" cy="76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45748" y="28194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mode: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7135" y="3598623"/>
                <a:ext cx="339766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5" y="3598623"/>
                <a:ext cx="3397660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14800" y="3567171"/>
                <a:ext cx="4532395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567171"/>
                <a:ext cx="4532395" cy="76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14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Branch Line Coupler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4400" y="1143000"/>
                <a:ext cx="176606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43000"/>
                <a:ext cx="176606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71800" y="1142999"/>
                <a:ext cx="19016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142999"/>
                <a:ext cx="1901674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2286000"/>
                <a:ext cx="3044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6000"/>
                <a:ext cx="3044360" cy="369332"/>
              </a:xfrm>
              <a:prstGeom prst="rect">
                <a:avLst/>
              </a:prstGeom>
              <a:blipFill>
                <a:blip r:embed="rId4"/>
                <a:stretch>
                  <a:fillRect l="-3607" t="-22951" r="-521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953000" y="2239833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reflection at Port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6141" y="3106861"/>
                <a:ext cx="3546997" cy="553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1" y="3106861"/>
                <a:ext cx="3546997" cy="553421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953000" y="3066178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 power, 90</a:t>
            </a:r>
            <a:r>
              <a:rPr lang="en-US" baseline="30000" dirty="0"/>
              <a:t>o </a:t>
            </a:r>
            <a:r>
              <a:rPr lang="en-US" dirty="0"/>
              <a:t>phase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6140" y="4038600"/>
                <a:ext cx="3486019" cy="544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0" y="4038600"/>
                <a:ext cx="3486019" cy="544060"/>
              </a:xfrm>
              <a:prstGeom prst="rect">
                <a:avLst/>
              </a:prstGeom>
              <a:blipFill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953000" y="4038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 power, 180</a:t>
            </a:r>
            <a:r>
              <a:rPr lang="en-US" baseline="30000" dirty="0"/>
              <a:t>o </a:t>
            </a:r>
            <a:r>
              <a:rPr lang="en-US" dirty="0"/>
              <a:t>phase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6139" y="4960978"/>
                <a:ext cx="3348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39" y="4960978"/>
                <a:ext cx="3348353" cy="369332"/>
              </a:xfrm>
              <a:prstGeom prst="rect">
                <a:avLst/>
              </a:prstGeom>
              <a:blipFill>
                <a:blip r:embed="rId7"/>
                <a:stretch>
                  <a:fillRect l="-309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953000" y="4839813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4 is isolated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4813" y="12919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1 is excited</a:t>
            </a:r>
          </a:p>
        </p:txBody>
      </p:sp>
    </p:spTree>
    <p:extLst>
      <p:ext uri="{BB962C8B-B14F-4D97-AF65-F5344CB8AC3E}">
        <p14:creationId xmlns:p14="http://schemas.microsoft.com/office/powerpoint/2010/main" val="193251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Branch Line Coupler</a:t>
            </a:r>
          </a:p>
        </p:txBody>
      </p:sp>
      <p:pic>
        <p:nvPicPr>
          <p:cNvPr id="13" name="Picture 2" descr="https://rickettslab.org/wp-content/uploads/2016/01/word-image-8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5" b="29739"/>
          <a:stretch/>
        </p:blipFill>
        <p:spPr bwMode="auto">
          <a:xfrm>
            <a:off x="2209800" y="1077097"/>
            <a:ext cx="498686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 descr="Branch Line Coupler S-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3048000" cy="26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8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ABCD Matrix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582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52578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00600"/>
            <a:ext cx="3733800" cy="1314450"/>
          </a:xfrm>
          <a:prstGeom prst="rect">
            <a:avLst/>
          </a:prstGeom>
          <a:solidFill>
            <a:schemeClr val="accent1"/>
          </a:solidFill>
          <a:ln w="3175">
            <a:solidFill>
              <a:srgbClr val="A33C3D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Branch Line Coupler</a:t>
            </a:r>
          </a:p>
        </p:txBody>
      </p:sp>
      <p:pic>
        <p:nvPicPr>
          <p:cNvPr id="26628" name="Picture 4" descr="ider the balanced amplifier shown in the figure. Find he overall S3b/ai between the input port and the output port 2 as a fu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1"/>
          <a:stretch/>
        </p:blipFill>
        <p:spPr bwMode="auto">
          <a:xfrm>
            <a:off x="1143000" y="914400"/>
            <a:ext cx="666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58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4-Port Networks – Rat Race Coupler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7" y="1173978"/>
            <a:ext cx="1905000" cy="196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1076" y="1283371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454821"/>
            <a:ext cx="3962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6" descr="https://upload.wikimedia.org/wikipedia/commons/thumb/b/b7/Ratracecoupler-arithmetics.svg/1920px-Ratracecoupler-arithmetics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37956"/>
            <a:ext cx="2820687" cy="24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Rat Race Coupler S-Matri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3246844"/>
            <a:ext cx="24479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40015"/>
            <a:ext cx="2209800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5005388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0"/>
            <a:ext cx="42672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95800"/>
            <a:ext cx="37338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/>
          <a:stretch>
            <a:fillRect/>
          </a:stretch>
        </p:blipFill>
        <p:spPr bwMode="auto">
          <a:xfrm>
            <a:off x="1447800" y="1295400"/>
            <a:ext cx="67992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48006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0"/>
            <a:ext cx="24955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1752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/>
          <a:stretch>
            <a:fillRect/>
          </a:stretch>
        </p:blipFill>
        <p:spPr bwMode="auto">
          <a:xfrm>
            <a:off x="0" y="1066800"/>
            <a:ext cx="56007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62600" y="1960828"/>
                <a:ext cx="3124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=(1+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960828"/>
                <a:ext cx="3124200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9102" y="2414654"/>
                <a:ext cx="3124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02" y="2414654"/>
                <a:ext cx="3124200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4000" y="3124200"/>
                <a:ext cx="3124200" cy="623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>
                          <a:latin typeface="Cambria Math"/>
                        </a:rPr>
                        <m:t>(1+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4200"/>
                <a:ext cx="3124200" cy="6232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02200" y="3816513"/>
                <a:ext cx="3810000" cy="59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𝑗𝑋</m:t>
                          </m:r>
                        </m:den>
                      </m:f>
                      <m:r>
                        <m:rPr>
                          <m:nor/>
                        </m:rPr>
                        <a:rPr lang="en-US" sz="1600" dirty="0"/>
                        <m:t>(</m:t>
                      </m:r>
                      <m:r>
                        <m:rPr>
                          <m:nor/>
                        </m:rPr>
                        <a:rPr lang="en-US" sz="1600" dirty="0"/>
                        <m:t>Voltage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m:rPr>
                          <m:nor/>
                        </m:rPr>
                        <a:rPr lang="en-US" sz="1600" dirty="0"/>
                        <m:t>Division</m:t>
                      </m:r>
                      <m:r>
                        <m:rPr>
                          <m:nor/>
                        </m:rPr>
                        <a:rPr lang="en-US" sz="1600" dirty="0"/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816513"/>
                <a:ext cx="3810000" cy="59657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4548254"/>
                <a:ext cx="3124200" cy="11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r>
                            <a:rPr lang="en-US" sz="1600" i="1">
                              <a:latin typeface="Cambria Math"/>
                            </a:rPr>
                            <m:t>𝑗𝑋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𝑗𝑋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r>
                            <a:rPr lang="en-US" sz="1600" i="1">
                              <a:latin typeface="Cambria Math"/>
                            </a:rPr>
                            <m:t>𝑗𝑋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548254"/>
                <a:ext cx="3124200" cy="1151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6425" cy="6858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b="1">
                <a:latin typeface="Arial" panose="020B0604020202020204" pitchFamily="34" charset="0"/>
                <a:ea typeface="ＭＳ Ｐゴシック" panose="020B0600070205080204" pitchFamily="34" charset="-128"/>
              </a:rPr>
              <a:t>The Scattering Matrix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4008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86200"/>
            <a:ext cx="556260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ilsson_design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nilsson_design</Template>
  <TotalTime>11013</TotalTime>
  <Words>407</Words>
  <Application>Microsoft Office PowerPoint</Application>
  <PresentationFormat>On-screen Show (4:3)</PresentationFormat>
  <Paragraphs>128</Paragraphs>
  <Slides>51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Cambria Math</vt:lpstr>
      <vt:lpstr>Times</vt:lpstr>
      <vt:lpstr>Times New Roman</vt:lpstr>
      <vt:lpstr>Wingdings</vt:lpstr>
      <vt:lpstr>nilsson_design</vt:lpstr>
      <vt:lpstr>Equation</vt:lpstr>
      <vt:lpstr>Microsoft Equation 3.0</vt:lpstr>
      <vt:lpstr>Outline</vt:lpstr>
      <vt:lpstr>Impedance Network</vt:lpstr>
      <vt:lpstr>Admittance Network</vt:lpstr>
      <vt:lpstr>ABCD Matrix</vt:lpstr>
      <vt:lpstr>ABCD Matrix</vt:lpstr>
      <vt:lpstr>The Scattering Matrix</vt:lpstr>
      <vt:lpstr>The Scattering Matrix</vt:lpstr>
      <vt:lpstr>The Scattering Matrix</vt:lpstr>
      <vt:lpstr>The Scattering Matrix</vt:lpstr>
      <vt:lpstr>The Scattering Matrix</vt:lpstr>
      <vt:lpstr>The Scattering Matrix</vt:lpstr>
      <vt:lpstr>Generalized Scattering Matrix</vt:lpstr>
      <vt:lpstr>Generalized Scattering Matrix</vt:lpstr>
      <vt:lpstr>Generalized Scattering Matrix</vt:lpstr>
      <vt:lpstr>Reciprocal Networks</vt:lpstr>
      <vt:lpstr>Lossless Networks</vt:lpstr>
      <vt:lpstr>Shift in Reference Plane</vt:lpstr>
      <vt:lpstr>Shift in Reference Plane</vt:lpstr>
      <vt:lpstr>1-Port Networks</vt:lpstr>
      <vt:lpstr>2-Port Networks</vt:lpstr>
      <vt:lpstr>2-Port Networks - Isolator</vt:lpstr>
      <vt:lpstr>2-Port Networks - Attenuator</vt:lpstr>
      <vt:lpstr>2-Port Networks – Phase Shifter</vt:lpstr>
      <vt:lpstr>3-Port Networks</vt:lpstr>
      <vt:lpstr>3-Port Networks</vt:lpstr>
      <vt:lpstr>3-Port Networks - Circulator</vt:lpstr>
      <vt:lpstr>3-Port Networks - T Junction</vt:lpstr>
      <vt:lpstr>3- Port Networks – T Junction</vt:lpstr>
      <vt:lpstr>3-Port Networks - T Junction with Loss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3-Port Networks – Wilkinson Power Divider</vt:lpstr>
      <vt:lpstr>4-Port Networks</vt:lpstr>
      <vt:lpstr>4-Port Networks</vt:lpstr>
      <vt:lpstr>4-Port Networks - Cross Junction</vt:lpstr>
      <vt:lpstr>4-Port Networks – Branch Line Coupler</vt:lpstr>
      <vt:lpstr>4-Port Networks – Branch Line Coupler</vt:lpstr>
      <vt:lpstr>4-Port Networks – Branch Line Coupler</vt:lpstr>
      <vt:lpstr>4-Port Networks – Branch Line Coupler</vt:lpstr>
      <vt:lpstr>4-Port Networks – Branch Line Coupler</vt:lpstr>
      <vt:lpstr>4-Port Networks – Rat Race Coupler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2–1   The circuit symbols for (a) an ideal independent voltage source and (b) an ideal independent current source.</dc:title>
  <dc:creator>Bill Montgomery</dc:creator>
  <cp:lastModifiedBy>Xun Gong</cp:lastModifiedBy>
  <cp:revision>978</cp:revision>
  <dcterms:created xsi:type="dcterms:W3CDTF">2009-12-23T15:07:20Z</dcterms:created>
  <dcterms:modified xsi:type="dcterms:W3CDTF">2021-11-09T23:34:11Z</dcterms:modified>
</cp:coreProperties>
</file>